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1048" r:id="rId2"/>
    <p:sldId id="1047" r:id="rId3"/>
    <p:sldId id="1055" r:id="rId4"/>
    <p:sldId id="698" r:id="rId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965C6-1735-CE4E-B897-5501C298ADD8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7FCFB2-F811-1C42-AA09-5CD7CAB8EDA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88516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Sparql</a:t>
            </a:r>
            <a:r>
              <a:rPr lang="en-US" dirty="0"/>
              <a:t> – more than one answer – no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47A2E1-CED6-4CA3-9A99-F21F79791C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52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Sparql</a:t>
            </a:r>
            <a:r>
              <a:rPr lang="en-US" dirty="0"/>
              <a:t> – more than one answer – no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47A2E1-CED6-4CA3-9A99-F21F79791C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39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QA is not one big competition, be creative, be realistic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47A2E1-CED6-4CA3-9A99-F21F79791C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99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Write HIN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47A2E1-CED6-4CA3-9A99-F21F79791C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068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8EAA7-C1D2-7345-B9A7-4F06EBF9FF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8FC465-068A-2A4F-879F-1D1E23BD5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84456-B7A1-1748-AFF2-EA5B75B88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B105BC-4C60-3349-A292-625E4C389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0FD16-2CB0-D447-A2B6-DF5E395BC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94997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FF4D0-8AAD-5943-A4FB-53095F4B1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E90EEF-3C38-0C4D-950A-91DBC2904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2A967-4337-2E4A-9A8E-FF4D8C24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A8B39-6995-C144-9186-A524F9D22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B0D81-23F4-B44B-A2A3-B57BAB535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32826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681803-D4E0-654B-A2CC-29AA0FC7CC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E2A031-C995-2240-B0EF-7ECD7CD722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2B977-700F-DA4A-8BA4-A7D4C2D2F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98397-9246-AC41-B668-6A0E94331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545-24DE-524B-B4D9-F46F0A3C9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27724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B4EC2-754E-AA47-B1CD-C23B00A16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87BBE-D613-6C4B-B9F6-C37ABA5374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FF5E1-BA0E-1946-A417-4967B40B2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D51D1-635C-EB46-8627-89DCD112E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EA506-BA9B-574C-89EA-0A187A14E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34099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4DEE6-FFF4-954C-9822-DD86D6B83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CA2CF-5857-1845-BB1C-A7DBA6DC4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5FFBA-128D-B147-ADB3-853CC3304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60D01-0335-7E4D-8781-87C895088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F4AA5-6302-8D41-B4AE-EF7D45B51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6307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2FE6-B632-904D-9D0C-253FC5749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D5034-B762-504E-AEE0-C6083DD66B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A9FEAA-FCAE-C24F-AB6C-7822C2A7F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E13E4-95F2-274F-A607-6A26AD789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6F5DA-E40D-0A40-9071-58D24D120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655F82-7725-CF40-A13A-B377E32B7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09748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0DF35-31C3-7241-9D62-10E64B5B4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67B1C2-FEB8-9245-8FD6-674049303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EB9D5F-6938-6346-866F-F3542E7CB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39855B-24B4-534C-8818-9C5739EFE9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4537FA-6020-D347-9D77-99AAECADC5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CF5891-308D-F24C-B8D7-6A5162009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9B96AA-53FC-424F-BC49-5829796E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E620BB-1B7B-C34D-9A8A-828E1BF00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86381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78291-69DF-B24F-A9F5-2FA9823B6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86D41F-AD74-3B46-BD3B-12E9B884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1FC517-402D-2045-ABE9-4136B177D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B1FB19-8A99-D844-A5F4-2297A1F6D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19388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45F922-D912-FA42-9939-71E6CC706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CE4FC-B49B-AB42-881F-6FA177259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30C323-4FB1-7247-BB6D-E13D44218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90780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1DF51-0292-6041-B0D9-3FD597E59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8C61E-33CD-C64F-973E-7C20E38CD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6FA9AD-8F0F-B142-B985-346903C49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2AB198-E7AB-C347-81C6-7F0949422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75114-B9B3-7542-9183-1B3CE30A8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3E845A-1B33-8A4D-8EF8-79EC6E309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5474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C44E8-F994-E84A-9D1A-ED5A737F3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28B85F-47BE-3A45-B7E4-0C52301498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2CE9F5-CC66-4B41-BEB5-955468D14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6B691-EC41-784F-949C-8D9BEF554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15E95-D48C-F545-82FB-7C213CF7F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1D7FB-5AA2-A646-875D-A6D293CE0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27037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F23896-5BCA-8B4E-9B3E-FBF64E845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C6CE7-CF18-744C-A9B2-366CBDD10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A51CA-8D7E-5B40-A2CD-DDED915B71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7EF11C-7D20-1549-9FB1-6EA2FEBDC4C9}" type="datetimeFigureOut">
              <a:rPr lang="en-DE" smtClean="0"/>
              <a:t>13.09.20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4B498-4D60-4743-BC94-91B6FA49D0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6E04C-0896-E543-A934-5A94984C0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B28A3-5615-AC44-ACD0-6AF3DD214DD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96539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20091"/>
            <a:ext cx="10058400" cy="895594"/>
          </a:xfrm>
        </p:spPr>
        <p:txBody>
          <a:bodyPr/>
          <a:lstStyle/>
          <a:p>
            <a:r>
              <a:rPr lang="en-US" cap="none" dirty="0">
                <a:latin typeface="Proxima Nova Rg" panose="02000506030000020004" pitchFamily="50" charset="0"/>
              </a:rPr>
              <a:t>Lessons learnt</a:t>
            </a:r>
            <a:endParaRPr lang="en-US" dirty="0">
              <a:latin typeface="Proxima Nova Rg" panose="02000506030000020004" pitchFamily="50" charset="0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/>
          <a:lstStyle/>
          <a:p>
            <a:fld id="{3C79DA2A-28FA-48BA-8FFF-FF85E14EEF84}" type="slidenum">
              <a:rPr lang="en-US" b="0" smtClean="0">
                <a:latin typeface="Proxima Nova Rg" panose="02000506030000020004" pitchFamily="50" charset="0"/>
              </a:rPr>
              <a:t>1</a:t>
            </a:fld>
            <a:endParaRPr lang="en-US" b="0">
              <a:latin typeface="Proxima Nova Rg" panose="02000506030000020004" pitchFamily="50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29185" y="1204345"/>
            <a:ext cx="11238560" cy="4744529"/>
          </a:xfrm>
        </p:spPr>
        <p:txBody>
          <a:bodyPr>
            <a:noAutofit/>
          </a:bodyPr>
          <a:lstStyle/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Contextual representations for text go a long way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Using sparse training data in open-domain QA is important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Understanding your dataset is important </a:t>
            </a:r>
          </a:p>
          <a:p>
            <a:pPr marL="848995" lvl="1" indent="-574675">
              <a:lnSpc>
                <a:spcPct val="150000"/>
              </a:lnSpc>
            </a:pPr>
            <a:r>
              <a:rPr lang="en-US" sz="2200" dirty="0">
                <a:latin typeface="Proxima Nova Rg" panose="02000506030000020004" pitchFamily="50" charset="0"/>
              </a:rPr>
              <a:t>Aggregation</a:t>
            </a:r>
          </a:p>
          <a:p>
            <a:pPr marL="848995" lvl="1" indent="-574675">
              <a:lnSpc>
                <a:spcPct val="150000"/>
              </a:lnSpc>
            </a:pPr>
            <a:r>
              <a:rPr lang="en-US" sz="2200" dirty="0">
                <a:latin typeface="Proxima Nova Rg" panose="02000506030000020004" pitchFamily="50" charset="0"/>
              </a:rPr>
              <a:t>Multi-step reasoning</a:t>
            </a:r>
            <a:endParaRPr lang="en-US" sz="2400" dirty="0">
              <a:latin typeface="Proxima Nova Rg" panose="02000506030000020004" pitchFamily="50" charset="0"/>
            </a:endParaRP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Anecdotal success and failure cases extremely valuable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Training neural models is an art and science in itself</a:t>
            </a: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9957816" y="6272784"/>
            <a:ext cx="13533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</a:rPr>
              <a:t>26 July 2020</a:t>
            </a:r>
          </a:p>
        </p:txBody>
      </p:sp>
      <p:sp>
        <p:nvSpPr>
          <p:cNvPr id="12" name="Footer Placeholder 4"/>
          <p:cNvSpPr txBox="1">
            <a:spLocks/>
          </p:cNvSpPr>
          <p:nvPr/>
        </p:nvSpPr>
        <p:spPr>
          <a:xfrm>
            <a:off x="457199" y="6272784"/>
            <a:ext cx="950061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</a:rPr>
              <a:t>Question Answering over Curated and Open Web Sources        R. Saha Roy and A. Anand	SIGIR 2020 Tutorial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19A8875-AE28-409A-9064-F72B4A26E1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631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02"/>
    </mc:Choice>
    <mc:Fallback xmlns="">
      <p:transition spd="slow" advTm="80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20091"/>
            <a:ext cx="10058400" cy="895594"/>
          </a:xfrm>
        </p:spPr>
        <p:txBody>
          <a:bodyPr/>
          <a:lstStyle/>
          <a:p>
            <a:r>
              <a:rPr lang="en-US" cap="none" dirty="0">
                <a:latin typeface="Proxima Nova Rg" panose="02000506030000020004" pitchFamily="50" charset="0"/>
              </a:rPr>
              <a:t>How to get started</a:t>
            </a:r>
            <a:endParaRPr lang="en-US" dirty="0">
              <a:latin typeface="Proxima Nova Rg" panose="02000506030000020004" pitchFamily="50" charset="0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/>
          <a:lstStyle/>
          <a:p>
            <a:fld id="{3C79DA2A-28FA-48BA-8FFF-FF85E14EEF84}" type="slidenum">
              <a:rPr lang="en-US" b="0" smtClean="0">
                <a:latin typeface="Proxima Nova Rg" panose="02000506030000020004" pitchFamily="50" charset="0"/>
              </a:rPr>
              <a:t>2</a:t>
            </a:fld>
            <a:endParaRPr lang="en-US" b="0">
              <a:latin typeface="Proxima Nova Rg" panose="02000506030000020004" pitchFamily="50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29185" y="1204345"/>
            <a:ext cx="11238560" cy="4744529"/>
          </a:xfrm>
        </p:spPr>
        <p:txBody>
          <a:bodyPr>
            <a:noAutofit/>
          </a:bodyPr>
          <a:lstStyle/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Download your dataset of choice SQUAD, </a:t>
            </a:r>
            <a:r>
              <a:rPr lang="en-US" sz="2400" dirty="0" err="1">
                <a:latin typeface="Proxima Nova Rg" panose="02000506030000020004" pitchFamily="50" charset="0"/>
              </a:rPr>
              <a:t>MSMarco</a:t>
            </a:r>
            <a:r>
              <a:rPr lang="en-US" sz="2400" dirty="0">
                <a:latin typeface="Proxima Nova Rg" panose="02000506030000020004" pitchFamily="50" charset="0"/>
              </a:rPr>
              <a:t>, COQA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Implement simplest QA system that you can think of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Examine failure cases, </a:t>
            </a:r>
            <a:r>
              <a:rPr lang="en-US" sz="2400" dirty="0" err="1">
                <a:latin typeface="Proxima Nova Rg" panose="02000506030000020004" pitchFamily="50" charset="0"/>
              </a:rPr>
              <a:t>analyse</a:t>
            </a:r>
            <a:r>
              <a:rPr lang="en-US" sz="2400" dirty="0">
                <a:latin typeface="Proxima Nova Rg" panose="02000506030000020004" pitchFamily="50" charset="0"/>
              </a:rPr>
              <a:t> errors, get to know your datasets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Reimplement recent method of choice: Is it perfect? 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Time for your own research!	</a:t>
            </a:r>
          </a:p>
          <a:p>
            <a:pPr marL="848995" lvl="1" indent="-574675">
              <a:lnSpc>
                <a:spcPct val="150000"/>
              </a:lnSpc>
            </a:pPr>
            <a:r>
              <a:rPr lang="en-US" sz="2200" dirty="0" err="1">
                <a:latin typeface="Proxima Nova Rg" panose="02000506030000020004" pitchFamily="50" charset="0"/>
              </a:rPr>
              <a:t>Leaderboarding</a:t>
            </a:r>
            <a:r>
              <a:rPr lang="en-US" sz="2200" dirty="0">
                <a:latin typeface="Proxima Nova Rg" panose="02000506030000020004" pitchFamily="50" charset="0"/>
              </a:rPr>
              <a:t> is valuable but not always reflective of true improvements</a:t>
            </a:r>
            <a:endParaRPr lang="en-US" sz="2400" dirty="0">
              <a:latin typeface="Proxima Nova Rg" panose="02000506030000020004" pitchFamily="50" charset="0"/>
            </a:endParaRPr>
          </a:p>
          <a:p>
            <a:pPr marL="574675" indent="-574675">
              <a:lnSpc>
                <a:spcPct val="150000"/>
              </a:lnSpc>
            </a:pPr>
            <a:endParaRPr lang="en-US" sz="2000" dirty="0">
              <a:latin typeface="Proxima Nova Rg" panose="02000506030000020004" pitchFamily="50" charset="0"/>
            </a:endParaRP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9957816" y="6272784"/>
            <a:ext cx="13533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</a:rPr>
              <a:t>26 July 2020</a:t>
            </a:r>
          </a:p>
        </p:txBody>
      </p:sp>
      <p:sp>
        <p:nvSpPr>
          <p:cNvPr id="12" name="Footer Placeholder 4"/>
          <p:cNvSpPr txBox="1">
            <a:spLocks/>
          </p:cNvSpPr>
          <p:nvPr/>
        </p:nvSpPr>
        <p:spPr>
          <a:xfrm>
            <a:off x="457199" y="6272784"/>
            <a:ext cx="950061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</a:rPr>
              <a:t>Question Answering over Curated and Open Web Sources        R. Saha Roy and A. Anand	SIGIR 2020 Tutorial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4781177-50E2-49FB-BB58-80A0B602A2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30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875"/>
    </mc:Choice>
    <mc:Fallback xmlns="">
      <p:transition spd="slow" advTm="86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895594"/>
          </a:xfrm>
        </p:spPr>
        <p:txBody>
          <a:bodyPr/>
          <a:lstStyle/>
          <a:p>
            <a:r>
              <a:rPr lang="en-US" cap="none" dirty="0">
                <a:latin typeface="Proxima Nova Rg" panose="02000506030000020004" pitchFamily="50" charset="0"/>
              </a:rPr>
              <a:t>Open problems</a:t>
            </a:r>
            <a:endParaRPr lang="en-US" dirty="0">
              <a:latin typeface="Proxima Nova Rg" panose="02000506030000020004" pitchFamily="50" charset="0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/>
          <a:lstStyle/>
          <a:p>
            <a:fld id="{3C79DA2A-28FA-48BA-8FFF-FF85E14EEF84}" type="slidenum">
              <a:rPr lang="en-US" b="0" smtClean="0">
                <a:latin typeface="Proxima Nova Rg" panose="02000506030000020004" pitchFamily="50" charset="0"/>
              </a:rPr>
              <a:t>3</a:t>
            </a:fld>
            <a:endParaRPr lang="en-US" b="0">
              <a:latin typeface="Proxima Nova Rg" panose="02000506030000020004" pitchFamily="50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82654" y="1447540"/>
            <a:ext cx="10615440" cy="4744529"/>
          </a:xfrm>
        </p:spPr>
        <p:txBody>
          <a:bodyPr>
            <a:normAutofit/>
          </a:bodyPr>
          <a:lstStyle/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Efficiency</a:t>
            </a:r>
          </a:p>
          <a:p>
            <a:pPr marL="848995" lvl="1" indent="-574675">
              <a:lnSpc>
                <a:spcPct val="150000"/>
              </a:lnSpc>
            </a:pPr>
            <a:r>
              <a:rPr lang="en-US" sz="2200" dirty="0">
                <a:latin typeface="Proxima Nova Rg" panose="02000506030000020004" pitchFamily="50" charset="0"/>
              </a:rPr>
              <a:t>Open-domain QA at scale – recent advances but lots to discover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Interpretability </a:t>
            </a:r>
          </a:p>
          <a:p>
            <a:pPr marL="848995" lvl="1" indent="-574675">
              <a:lnSpc>
                <a:spcPct val="150000"/>
              </a:lnSpc>
            </a:pPr>
            <a:r>
              <a:rPr lang="en-US" sz="2200" dirty="0">
                <a:latin typeface="Proxima Nova Rg" panose="02000506030000020004" pitchFamily="50" charset="0"/>
              </a:rPr>
              <a:t>How can you go beyond feature attributions, selections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Interactivity</a:t>
            </a:r>
          </a:p>
          <a:p>
            <a:pPr marL="848995" lvl="1" indent="-574675">
              <a:lnSpc>
                <a:spcPct val="150000"/>
              </a:lnSpc>
            </a:pPr>
            <a:r>
              <a:rPr lang="en-US" sz="2200" dirty="0">
                <a:latin typeface="Proxima Nova Rg" panose="02000506030000020004" pitchFamily="50" charset="0"/>
              </a:rPr>
              <a:t>Multiple interaction paradigms – training and inference settings 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Robustness</a:t>
            </a:r>
          </a:p>
          <a:p>
            <a:pPr marL="574675" indent="-574675">
              <a:lnSpc>
                <a:spcPct val="150000"/>
              </a:lnSpc>
            </a:pPr>
            <a:endParaRPr lang="en-US" sz="2400" dirty="0">
              <a:latin typeface="Proxima Nova Rg" panose="02000506030000020004" pitchFamily="50" charset="0"/>
            </a:endParaRP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9957816" y="6272784"/>
            <a:ext cx="13533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</a:rPr>
              <a:t>26 July 2020</a:t>
            </a:r>
          </a:p>
        </p:txBody>
      </p:sp>
      <p:sp>
        <p:nvSpPr>
          <p:cNvPr id="12" name="Footer Placeholder 4"/>
          <p:cNvSpPr txBox="1">
            <a:spLocks/>
          </p:cNvSpPr>
          <p:nvPr/>
        </p:nvSpPr>
        <p:spPr>
          <a:xfrm>
            <a:off x="457199" y="6272784"/>
            <a:ext cx="950061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</a:rPr>
              <a:t>Question Answering over Curated and Open Web Sources        R. Saha Roy and A. Anand	SIGIR 2020 Tutorial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6DB26C9-24ED-4477-B2ED-98DC2B7B0F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23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586"/>
    </mc:Choice>
    <mc:Fallback xmlns="">
      <p:transition spd="slow" advTm="85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895594"/>
          </a:xfrm>
        </p:spPr>
        <p:txBody>
          <a:bodyPr/>
          <a:lstStyle/>
          <a:p>
            <a:r>
              <a:rPr lang="en-US" cap="none">
                <a:latin typeface="Proxima Nova Rg" panose="02000506030000020004" pitchFamily="50" charset="0"/>
              </a:rPr>
              <a:t>Conclusions</a:t>
            </a:r>
            <a:endParaRPr lang="en-US">
              <a:latin typeface="Proxima Nova Rg" panose="02000506030000020004" pitchFamily="50" charset="0"/>
            </a:endParaRPr>
          </a:p>
        </p:txBody>
      </p:sp>
      <p:pic>
        <p:nvPicPr>
          <p:cNvPr id="1026" name="Picture 2" descr="Are we saying Thank You enough and can we measure that? – flex.bi"/>
          <p:cNvPicPr>
            <a:picLocks noChangeAspect="1" noChangeArrowheads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9868" y="4150296"/>
            <a:ext cx="27813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/>
          <a:lstStyle/>
          <a:p>
            <a:fld id="{3C79DA2A-28FA-48BA-8FFF-FF85E14EEF84}" type="slidenum">
              <a:rPr lang="en-US" b="0" smtClean="0">
                <a:latin typeface="Proxima Nova Rg" panose="02000506030000020004" pitchFamily="50" charset="0"/>
              </a:rPr>
              <a:t>4</a:t>
            </a:fld>
            <a:endParaRPr lang="en-US" b="0">
              <a:latin typeface="Proxima Nova Rg" panose="02000506030000020004" pitchFamily="50" charset="0"/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82654" y="1447540"/>
            <a:ext cx="8358623" cy="4744529"/>
          </a:xfrm>
        </p:spPr>
        <p:txBody>
          <a:bodyPr>
            <a:normAutofit lnSpcReduction="10000"/>
          </a:bodyPr>
          <a:lstStyle/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QA over text …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Text corpora are noisy but have more information coverage and redundancy 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Efficiency and scalability in open-domain QA is a challenge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“Explainability” is important but often overlooked</a:t>
            </a:r>
          </a:p>
          <a:p>
            <a:pPr marL="574675" indent="-574675">
              <a:lnSpc>
                <a:spcPct val="150000"/>
              </a:lnSpc>
            </a:pPr>
            <a:r>
              <a:rPr lang="en-US" sz="2400" dirty="0">
                <a:latin typeface="Proxima Nova Rg" panose="02000506030000020004" pitchFamily="50" charset="0"/>
              </a:rPr>
              <a:t>Conversational Search is upcoming and has some crucial challenges</a:t>
            </a: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9957816" y="6272784"/>
            <a:ext cx="13533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</a:rPr>
              <a:t>26 July 2020</a:t>
            </a:r>
          </a:p>
        </p:txBody>
      </p:sp>
      <p:sp>
        <p:nvSpPr>
          <p:cNvPr id="12" name="Footer Placeholder 4"/>
          <p:cNvSpPr txBox="1">
            <a:spLocks/>
          </p:cNvSpPr>
          <p:nvPr/>
        </p:nvSpPr>
        <p:spPr>
          <a:xfrm>
            <a:off x="457199" y="6272784"/>
            <a:ext cx="9500617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</a:rPr>
              <a:t>Question Answering over Curated and Open Web Sources        R. Saha Roy and A. Anand	SIGIR 2020 Tutorial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9ED9BBD-5DB7-4C03-A63B-8389F5F678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81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07"/>
    </mc:Choice>
    <mc:Fallback xmlns="">
      <p:transition spd="slow" advTm="48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</Words>
  <Application>Microsoft Macintosh PowerPoint</Application>
  <PresentationFormat>Widescreen</PresentationFormat>
  <Paragraphs>49</Paragraphs>
  <Slides>4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Proxima Nova Rg</vt:lpstr>
      <vt:lpstr>Office Theme</vt:lpstr>
      <vt:lpstr>Lessons learnt</vt:lpstr>
      <vt:lpstr>How to get started</vt:lpstr>
      <vt:lpstr>Open problems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Lessons learnt</dc:title>
  <dc:creator>Avishek Anand</dc:creator>
  <cp:lastModifiedBy>Avishek Anand</cp:lastModifiedBy>
  <cp:revision>1</cp:revision>
  <dcterms:created xsi:type="dcterms:W3CDTF">2020-09-13T10:10:51Z</dcterms:created>
  <dcterms:modified xsi:type="dcterms:W3CDTF">2020-09-13T10:11:25Z</dcterms:modified>
</cp:coreProperties>
</file>

<file path=docProps/thumbnail.jpeg>
</file>